
<file path=[Content_Types].xml><?xml version="1.0" encoding="utf-8"?>
<Types xmlns="http://schemas.openxmlformats.org/package/2006/content-types">
  <Default Extension="png" ContentType="image/png"/>
  <Default Extension="mp3" ContentType="audio/mpeg"/>
  <Default Extension="svg" ContentType="image/svg+xml"/>
  <Default Extension="jpeg" ContentType="image/jpeg"/>
  <Default Extension="wma" ContentType="audio/x-ms-wma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303" r:id="rId6"/>
    <p:sldId id="304" r:id="rId7"/>
    <p:sldId id="259" r:id="rId8"/>
    <p:sldId id="305" r:id="rId9"/>
    <p:sldId id="306" r:id="rId10"/>
    <p:sldId id="307" r:id="rId11"/>
    <p:sldId id="308" r:id="rId12"/>
    <p:sldId id="309" r:id="rId13"/>
    <p:sldId id="310" r:id="rId14"/>
    <p:sldId id="316" r:id="rId15"/>
    <p:sldId id="317" r:id="rId16"/>
    <p:sldId id="318" r:id="rId17"/>
    <p:sldId id="319" r:id="rId18"/>
    <p:sldId id="321" r:id="rId19"/>
    <p:sldId id="311" r:id="rId20"/>
    <p:sldId id="312" r:id="rId21"/>
    <p:sldId id="313" r:id="rId22"/>
    <p:sldId id="322" r:id="rId23"/>
    <p:sldId id="323" r:id="rId24"/>
    <p:sldId id="324" r:id="rId25"/>
    <p:sldId id="325" r:id="rId26"/>
    <p:sldId id="326" r:id="rId27"/>
    <p:sldId id="327" r:id="rId28"/>
    <p:sldId id="328" r:id="rId29"/>
    <p:sldId id="329" r:id="rId30"/>
    <p:sldId id="330" r:id="rId31"/>
    <p:sldId id="331" r:id="rId32"/>
    <p:sldId id="332" r:id="rId33"/>
    <p:sldId id="314" r:id="rId34"/>
    <p:sldId id="315" r:id="rId35"/>
    <p:sldId id="333" r:id="rId36"/>
    <p:sldId id="302" r:id="rId37"/>
  </p:sldIdLst>
  <p:sldSz cx="9144000" cy="6858000" type="screen4x3"/>
  <p:notesSz cx="6858000" cy="9144000"/>
  <p:custDataLst>
    <p:tags r:id="rId4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FDFB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03" autoAdjust="0"/>
    <p:restoredTop sz="94660"/>
  </p:normalViewPr>
  <p:slideViewPr>
    <p:cSldViewPr>
      <p:cViewPr varScale="1">
        <p:scale>
          <a:sx n="80" d="100"/>
          <a:sy n="80" d="100"/>
        </p:scale>
        <p:origin x="127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ags" Target="tags/tag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643DAE18-FF53-43C8-B129-B2254E0CD3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A84C594C-BB62-4D1A-AA15-460CAB0268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AB0719-0C0B-4FCD-8C42-A758D216E1BD}" type="datetimeFigureOut">
              <a:rPr lang="en-US" smtClean="0"/>
              <a:t>8/26/2021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377CD9E3-2F3C-4226-A22C-6BC586ACB34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257FA062-CF80-4049-B333-6A99FEE14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C2621-7037-4E35-B549-8255C904F6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8871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8/26/2021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78182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5107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60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886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972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476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899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652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512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7334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9724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594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1168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7117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7567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7226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1382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6400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785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681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692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9908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4100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4827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8529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3511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89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572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2367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693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4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868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16.sv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11" Type="http://schemas.openxmlformats.org/officeDocument/2006/relationships/image" Target="../media/image20.svg"/><Relationship Id="rId5" Type="http://schemas.openxmlformats.org/officeDocument/2006/relationships/image" Target="../media/image9.png"/><Relationship Id="rId10" Type="http://schemas.openxmlformats.org/officeDocument/2006/relationships/image" Target="../media/image11.png"/><Relationship Id="rId4" Type="http://schemas.openxmlformats.org/officeDocument/2006/relationships/image" Target="../media/image12.svg"/><Relationship Id="rId9" Type="http://schemas.openxmlformats.org/officeDocument/2006/relationships/image" Target="../media/image18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24.svg"/><Relationship Id="rId4" Type="http://schemas.openxmlformats.org/officeDocument/2006/relationships/image" Target="../media/image1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loud ERP data security encryption - Client360 Cloud ERP"/>
          <p:cNvPicPr>
            <a:picLocks noChangeAspect="1" noChangeArrowheads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" y="4639"/>
            <a:ext cx="5911593" cy="3395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=""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 flipH="1">
            <a:off x="5029199" y="-10825"/>
            <a:ext cx="4114801" cy="6868825"/>
            <a:chOff x="-1" y="-10825"/>
            <a:chExt cx="4114802" cy="6515395"/>
          </a:xfrm>
        </p:grpSpPr>
        <p:pic>
          <p:nvPicPr>
            <p:cNvPr id="11" name="Graphic 10">
              <a:extLst>
                <a:ext uri="{FF2B5EF4-FFF2-40B4-BE49-F238E27FC236}">
                  <a16:creationId xmlns=""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=""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=""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=""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=""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=""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62609" y="1133040"/>
            <a:ext cx="5326856" cy="1425577"/>
          </a:xfrm>
          <a:prstGeom prst="rect">
            <a:avLst/>
          </a:prstGeom>
        </p:spPr>
        <p:txBody>
          <a:bodyPr anchor="b"/>
          <a:lstStyle>
            <a:lvl1pPr algn="r" rtl="1">
              <a:defRPr sz="4500" b="1">
                <a:solidFill>
                  <a:schemeClr val="bg2"/>
                </a:solidFill>
                <a:cs typeface="B Titr" panose="00000700000000000000" pitchFamily="2" charset="-78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710409" y="3928372"/>
            <a:ext cx="3879056" cy="1234575"/>
          </a:xfrm>
          <a:noFill/>
        </p:spPr>
        <p:txBody>
          <a:bodyPr/>
          <a:lstStyle>
            <a:lvl1pPr marL="0" marR="36576" indent="0" algn="r" rtl="1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  <a:cs typeface="B Titr" panose="00000700000000000000" pitchFamily="2" charset="-78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62607" y="6324600"/>
            <a:ext cx="5326857" cy="365125"/>
          </a:xfrm>
          <a:prstGeom prst="rect">
            <a:avLst/>
          </a:prstGeom>
        </p:spPr>
        <p:txBody>
          <a:bodyPr tIns="0" bIns="0" anchor="t"/>
          <a:lstStyle>
            <a:lvl1pPr algn="r" rtl="1">
              <a:defRPr sz="1000">
                <a:cs typeface="B Titr" panose="00000700000000000000" pitchFamily="2" charset="-78"/>
              </a:defRPr>
            </a:lvl1pPr>
          </a:lstStyle>
          <a:p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62609" y="5884916"/>
            <a:ext cx="5326856" cy="365125"/>
          </a:xfrm>
          <a:prstGeom prst="rect">
            <a:avLst/>
          </a:prstGeom>
        </p:spPr>
        <p:txBody>
          <a:bodyPr tIns="0" bIns="0" anchor="b"/>
          <a:lstStyle>
            <a:lvl1pPr algn="r" rtl="1">
              <a:defRPr sz="1100">
                <a:cs typeface="B Titr" panose="00000700000000000000" pitchFamily="2" charset="-78"/>
              </a:defRPr>
            </a:lvl1pPr>
          </a:lstStyle>
          <a:p>
            <a:r>
              <a:rPr lang="en-US"/>
              <a:t>www.website.com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>
            <a:lvl1pPr algn="r" rtl="1">
              <a:defRPr baseline="0">
                <a:latin typeface="Arial" panose="020B0604020202020204" pitchFamily="34" charset="0"/>
                <a:cs typeface="B Titr" panose="00000700000000000000" pitchFamily="2" charset="-78"/>
              </a:defRPr>
            </a:lvl1pPr>
            <a:lvl2pPr algn="r" rtl="1">
              <a:defRPr baseline="0">
                <a:latin typeface="Arial" panose="020B0604020202020204" pitchFamily="34" charset="0"/>
                <a:cs typeface="B Titr" panose="00000700000000000000" pitchFamily="2" charset="-78"/>
              </a:defRPr>
            </a:lvl2pPr>
            <a:lvl3pPr algn="r" rtl="1">
              <a:defRPr baseline="0">
                <a:latin typeface="Arial" panose="020B0604020202020204" pitchFamily="34" charset="0"/>
                <a:cs typeface="B Titr" panose="00000700000000000000" pitchFamily="2" charset="-78"/>
              </a:defRPr>
            </a:lvl3pPr>
            <a:lvl4pPr algn="r" rtl="1">
              <a:defRPr baseline="0">
                <a:latin typeface="Arial" panose="020B0604020202020204" pitchFamily="34" charset="0"/>
                <a:cs typeface="B Titr" panose="00000700000000000000" pitchFamily="2" charset="-78"/>
              </a:defRPr>
            </a:lvl4pPr>
            <a:lvl5pPr algn="r" rtl="1">
              <a:defRPr baseline="0">
                <a:latin typeface="Arial" panose="020B0604020202020204" pitchFamily="34" charset="0"/>
                <a:cs typeface="B Titr" panose="00000700000000000000" pitchFamily="2" charset="-78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1080" y="6480048"/>
            <a:ext cx="502920" cy="301752"/>
          </a:xfrm>
        </p:spPr>
        <p:txBody>
          <a:bodyPr/>
          <a:lstStyle>
            <a:lvl1pPr algn="r" rtl="1">
              <a:defRPr>
                <a:cs typeface="B Titr" panose="00000700000000000000" pitchFamily="2" charset="-78"/>
              </a:defRPr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 flipH="1">
            <a:off x="0" y="-152399"/>
            <a:ext cx="4821736" cy="1257392"/>
            <a:chOff x="5211481" y="-114337"/>
            <a:chExt cx="3404236" cy="972380"/>
          </a:xfrm>
        </p:grpSpPr>
        <p:pic>
          <p:nvPicPr>
            <p:cNvPr id="12" name="Graphic 11">
              <a:extLst>
                <a:ext uri="{FF2B5EF4-FFF2-40B4-BE49-F238E27FC236}">
                  <a16:creationId xmlns=""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2" y="-37307"/>
              <a:ext cx="3167415" cy="89535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=""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617614">
              <a:off x="5211481" y="-114337"/>
              <a:ext cx="819150" cy="895350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=""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cs typeface="B Titr" panose="00000700000000000000" pitchFamily="2" charset="-78"/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425655"/>
            <a:ext cx="8146773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>
                <a:cs typeface="B Titr" panose="00000700000000000000" pitchFamily="2" charset="-78"/>
              </a:defRPr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29BCFD6-0FEA-470B-8D1B-2003D04546A9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="" xmlns:a16="http://schemas.microsoft.com/office/drawing/2014/main" id="{46DBB272-DB65-45A5-B783-3A77775D8D95}"/>
              </a:ext>
            </a:extLst>
          </p:cNvPr>
          <p:cNvSpPr txBox="1">
            <a:spLocks/>
          </p:cNvSpPr>
          <p:nvPr userDrawn="1"/>
        </p:nvSpPr>
        <p:spPr>
          <a:xfrm>
            <a:off x="4343399" y="62548"/>
            <a:ext cx="3848101" cy="1001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3000" dirty="0" smtClean="0">
                <a:cs typeface="B Titr" panose="00000700000000000000" pitchFamily="2" charset="-78"/>
              </a:rPr>
              <a:t>سمينار تحقيق و تتبع نظري</a:t>
            </a:r>
            <a:endParaRPr lang="en-US" sz="3000" dirty="0">
              <a:cs typeface="B Titr" panose="00000700000000000000" pitchFamily="2" charset="-78"/>
            </a:endParaRPr>
          </a:p>
        </p:txBody>
      </p:sp>
      <p:sp>
        <p:nvSpPr>
          <p:cNvPr id="17" name="Title 3">
            <a:extLst>
              <a:ext uri="{FF2B5EF4-FFF2-40B4-BE49-F238E27FC236}">
                <a16:creationId xmlns="" xmlns:a16="http://schemas.microsoft.com/office/drawing/2014/main" id="{CC871976-F98C-4912-A4AD-158D0A2D9CE3}"/>
              </a:ext>
            </a:extLst>
          </p:cNvPr>
          <p:cNvSpPr txBox="1">
            <a:spLocks/>
          </p:cNvSpPr>
          <p:nvPr userDrawn="1"/>
        </p:nvSpPr>
        <p:spPr>
          <a:xfrm>
            <a:off x="-110910" y="37628"/>
            <a:ext cx="4454310" cy="976946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2400" dirty="0" smtClean="0">
                <a:cs typeface="B Titr" panose="00000700000000000000" pitchFamily="2" charset="-78"/>
              </a:rPr>
              <a:t>مدل های ایمن و کارآمد دریافت و</a:t>
            </a:r>
          </a:p>
          <a:p>
            <a:pPr algn="r"/>
            <a:r>
              <a:rPr lang="fa-IR" sz="2400" dirty="0" smtClean="0">
                <a:cs typeface="B Titr" panose="00000700000000000000" pitchFamily="2" charset="-78"/>
              </a:rPr>
              <a:t>      پردازش اطلاعات از پایگاه</a:t>
            </a:r>
            <a:r>
              <a:rPr lang="fa-IR" sz="2400" baseline="0" dirty="0" smtClean="0">
                <a:cs typeface="B Titr" panose="00000700000000000000" pitchFamily="2" charset="-78"/>
              </a:rPr>
              <a:t> </a:t>
            </a:r>
            <a:r>
              <a:rPr lang="fa-IR" sz="2400" dirty="0" smtClean="0">
                <a:cs typeface="B Titr" panose="00000700000000000000" pitchFamily="2" charset="-78"/>
              </a:rPr>
              <a:t>داده </a:t>
            </a:r>
          </a:p>
          <a:p>
            <a:pPr algn="r"/>
            <a:r>
              <a:rPr lang="fa-IR" sz="2400" dirty="0" smtClean="0">
                <a:cs typeface="B Titr" panose="00000700000000000000" pitchFamily="2" charset="-78"/>
              </a:rPr>
              <a:t>          رمزگذاری شده در فضای ابری</a:t>
            </a:r>
            <a:endParaRPr lang="en-US" sz="2400" dirty="0">
              <a:cs typeface="B Titr" panose="000007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 rtl="1">
              <a:defRPr sz="2600">
                <a:cs typeface="B Titr" panose="00000700000000000000" pitchFamily="2" charset="-78"/>
              </a:defRPr>
            </a:lvl1pPr>
            <a:lvl2pPr rtl="1">
              <a:defRPr sz="2400">
                <a:cs typeface="B Titr" panose="00000700000000000000" pitchFamily="2" charset="-78"/>
              </a:defRPr>
            </a:lvl2pPr>
            <a:lvl3pPr rtl="1">
              <a:defRPr sz="2000">
                <a:cs typeface="B Titr" panose="00000700000000000000" pitchFamily="2" charset="-78"/>
              </a:defRPr>
            </a:lvl3pPr>
            <a:lvl4pPr rtl="1">
              <a:defRPr sz="1800">
                <a:cs typeface="B Titr" panose="00000700000000000000" pitchFamily="2" charset="-78"/>
              </a:defRPr>
            </a:lvl4pPr>
            <a:lvl5pPr rtl="1">
              <a:defRPr sz="1800">
                <a:cs typeface="B Titr" panose="00000700000000000000" pitchFamily="2" charset="-7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 rtl="1">
              <a:defRPr sz="2600">
                <a:cs typeface="B Titr" panose="00000700000000000000" pitchFamily="2" charset="-78"/>
              </a:defRPr>
            </a:lvl1pPr>
            <a:lvl2pPr rtl="1">
              <a:defRPr sz="2400">
                <a:cs typeface="B Titr" panose="00000700000000000000" pitchFamily="2" charset="-78"/>
              </a:defRPr>
            </a:lvl2pPr>
            <a:lvl3pPr rtl="1">
              <a:defRPr sz="2000">
                <a:cs typeface="B Titr" panose="00000700000000000000" pitchFamily="2" charset="-78"/>
              </a:defRPr>
            </a:lvl3pPr>
            <a:lvl4pPr rtl="1">
              <a:defRPr sz="1800">
                <a:cs typeface="B Titr" panose="00000700000000000000" pitchFamily="2" charset="-78"/>
              </a:defRPr>
            </a:lvl4pPr>
            <a:lvl5pPr rtl="1">
              <a:defRPr sz="1800">
                <a:cs typeface="B Titr" panose="00000700000000000000" pitchFamily="2" charset="-7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=""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00387" y="6492323"/>
            <a:ext cx="502920" cy="301752"/>
          </a:xfrm>
        </p:spPr>
        <p:txBody>
          <a:bodyPr/>
          <a:lstStyle>
            <a:lvl1pPr rtl="1">
              <a:defRPr>
                <a:cs typeface="B Titr" panose="00000700000000000000" pitchFamily="2" charset="-78"/>
              </a:defRPr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  <a:prstGeom prst="rect">
            <a:avLst/>
          </a:prstGeo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>
                <a:cs typeface="B Titr" panose="00000700000000000000" pitchFamily="2" charset="-78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>
                <a:cs typeface="B Titr" panose="00000700000000000000" pitchFamily="2" charset="-78"/>
              </a:defRPr>
            </a:lvl1pPr>
            <a:lvl2pPr>
              <a:buNone/>
              <a:defRPr sz="1200">
                <a:cs typeface="B Titr" panose="00000700000000000000" pitchFamily="2" charset="-78"/>
              </a:defRPr>
            </a:lvl2pPr>
            <a:lvl3pPr>
              <a:buNone/>
              <a:defRPr sz="1000">
                <a:cs typeface="B Titr" panose="00000700000000000000" pitchFamily="2" charset="-78"/>
              </a:defRPr>
            </a:lvl3pPr>
            <a:lvl4pPr>
              <a:buNone/>
              <a:defRPr sz="900">
                <a:cs typeface="B Titr" panose="00000700000000000000" pitchFamily="2" charset="-78"/>
              </a:defRPr>
            </a:lvl4pPr>
            <a:lvl5pPr>
              <a:buNone/>
              <a:defRPr sz="900">
                <a:cs typeface="B Titr" panose="00000700000000000000" pitchFamily="2" charset="-7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>
                <a:cs typeface="B Titr" panose="00000700000000000000" pitchFamily="2" charset="-78"/>
              </a:defRPr>
            </a:lvl1pPr>
            <a:lvl2pPr>
              <a:defRPr sz="2400">
                <a:cs typeface="B Titr" panose="00000700000000000000" pitchFamily="2" charset="-78"/>
              </a:defRPr>
            </a:lvl2pPr>
            <a:lvl3pPr>
              <a:defRPr sz="2000">
                <a:cs typeface="B Titr" panose="00000700000000000000" pitchFamily="2" charset="-78"/>
              </a:defRPr>
            </a:lvl3pPr>
            <a:lvl4pPr>
              <a:defRPr sz="1800">
                <a:cs typeface="B Titr" panose="00000700000000000000" pitchFamily="2" charset="-78"/>
              </a:defRPr>
            </a:lvl4pPr>
            <a:lvl5pPr>
              <a:defRPr sz="1800">
                <a:cs typeface="B Titr" panose="00000700000000000000" pitchFamily="2" charset="-78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6">
            <a:extLst>
              <a:ext uri="{FF2B5EF4-FFF2-40B4-BE49-F238E27FC236}">
                <a16:creationId xmlns=""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41080" y="6477000"/>
            <a:ext cx="502920" cy="301752"/>
          </a:xfrm>
        </p:spPr>
        <p:txBody>
          <a:bodyPr/>
          <a:lstStyle>
            <a:lvl1pPr>
              <a:defRPr sz="1200">
                <a:cs typeface="B Titr" panose="00000700000000000000" pitchFamily="2" charset="-78"/>
              </a:defRPr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sv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0.svg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257101"/>
            <a:ext cx="8229600" cy="4881737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=""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258514" y="5307178"/>
            <a:ext cx="1248459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=""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8258514" y="4777502"/>
            <a:ext cx="1248458" cy="1570328"/>
          </a:xfrm>
          <a:prstGeom prst="rect">
            <a:avLst/>
          </a:prstGeom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603973" y="649984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rtl="1">
              <a:defRPr sz="1400" b="1" i="0" cap="none" normalizeH="0" baseline="0">
                <a:solidFill>
                  <a:schemeClr val="bg2"/>
                </a:solidFill>
                <a:latin typeface="Badr" panose="02000500000000000000" pitchFamily="2" charset="-78"/>
                <a:ea typeface="Tahoma" panose="020B0604030504040204" pitchFamily="34" charset="0"/>
                <a:cs typeface="B Titr" panose="00000700000000000000" pitchFamily="2" charset="-78"/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46DBB272-DB65-45A5-B783-3A77775D8D95}"/>
              </a:ext>
            </a:extLst>
          </p:cNvPr>
          <p:cNvSpPr txBox="1">
            <a:spLocks/>
          </p:cNvSpPr>
          <p:nvPr userDrawn="1"/>
        </p:nvSpPr>
        <p:spPr>
          <a:xfrm>
            <a:off x="4343399" y="62548"/>
            <a:ext cx="3848101" cy="10018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3000" dirty="0" smtClean="0">
                <a:cs typeface="B Titr" panose="00000700000000000000" pitchFamily="2" charset="-78"/>
              </a:rPr>
              <a:t>سمينار تحقيق و تتبع نظري</a:t>
            </a:r>
            <a:endParaRPr lang="en-US" sz="3000" dirty="0">
              <a:cs typeface="B Titr" panose="00000700000000000000" pitchFamily="2" charset="-78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CDFF6DDB-A06E-4930-8214-DCBB47A399D1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E2851BF9-D8D7-4D39-99D6-6ADB37445A93}"/>
              </a:ext>
            </a:extLst>
          </p:cNvPr>
          <p:cNvGrpSpPr/>
          <p:nvPr userDrawn="1"/>
        </p:nvGrpSpPr>
        <p:grpSpPr>
          <a:xfrm flipH="1">
            <a:off x="0" y="-152399"/>
            <a:ext cx="4821736" cy="1257392"/>
            <a:chOff x="5211481" y="-114337"/>
            <a:chExt cx="3404236" cy="972380"/>
          </a:xfrm>
        </p:grpSpPr>
        <p:pic>
          <p:nvPicPr>
            <p:cNvPr id="16" name="Graphic 15">
              <a:extLst>
                <a:ext uri="{FF2B5EF4-FFF2-40B4-BE49-F238E27FC236}">
                  <a16:creationId xmlns="" xmlns:a16="http://schemas.microsoft.com/office/drawing/2014/main" id="{05DC98D5-D807-466C-9222-516E0DCFEE0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=""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448302" y="-37307"/>
              <a:ext cx="3167415" cy="89535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="" xmlns:a16="http://schemas.microsoft.com/office/drawing/2014/main" id="{B27FD9EB-99CD-4D90-8A0C-7912F994E6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96DAC541-7B7A-43D3-8B79-37D633B846F1}">
                  <asvg:svgBlip xmlns=""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617614">
              <a:off x="5211481" y="-114337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3">
            <a:extLst>
              <a:ext uri="{FF2B5EF4-FFF2-40B4-BE49-F238E27FC236}">
                <a16:creationId xmlns="" xmlns:a16="http://schemas.microsoft.com/office/drawing/2014/main" id="{CC871976-F98C-4912-A4AD-158D0A2D9CE3}"/>
              </a:ext>
            </a:extLst>
          </p:cNvPr>
          <p:cNvSpPr txBox="1">
            <a:spLocks/>
          </p:cNvSpPr>
          <p:nvPr userDrawn="1"/>
        </p:nvSpPr>
        <p:spPr>
          <a:xfrm>
            <a:off x="-110910" y="37628"/>
            <a:ext cx="4454310" cy="976946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fa-IR" sz="2400" dirty="0" smtClean="0">
                <a:cs typeface="B Titr" panose="00000700000000000000" pitchFamily="2" charset="-78"/>
              </a:rPr>
              <a:t>مدل های ایمن و کارآمد دریافت و</a:t>
            </a:r>
          </a:p>
          <a:p>
            <a:pPr algn="r"/>
            <a:r>
              <a:rPr lang="fa-IR" sz="2400" dirty="0" smtClean="0">
                <a:cs typeface="B Titr" panose="00000700000000000000" pitchFamily="2" charset="-78"/>
              </a:rPr>
              <a:t>      پردازش اطلاعات از پایگاه</a:t>
            </a:r>
            <a:r>
              <a:rPr lang="fa-IR" sz="2400" baseline="0" dirty="0" smtClean="0">
                <a:cs typeface="B Titr" panose="00000700000000000000" pitchFamily="2" charset="-78"/>
              </a:rPr>
              <a:t> </a:t>
            </a:r>
            <a:r>
              <a:rPr lang="fa-IR" sz="2400" dirty="0" smtClean="0">
                <a:cs typeface="B Titr" panose="00000700000000000000" pitchFamily="2" charset="-78"/>
              </a:rPr>
              <a:t>داده </a:t>
            </a:r>
          </a:p>
          <a:p>
            <a:pPr algn="r"/>
            <a:r>
              <a:rPr lang="fa-IR" sz="2400" dirty="0" smtClean="0">
                <a:cs typeface="B Titr" panose="00000700000000000000" pitchFamily="2" charset="-78"/>
              </a:rPr>
              <a:t>          رمزگذاری شده در فضای ابری</a:t>
            </a:r>
            <a:endParaRPr lang="en-US" sz="2400" dirty="0">
              <a:cs typeface="B Titr" panose="00000700000000000000" pitchFamily="2" charset="-78"/>
            </a:endParaRP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marL="182880" algn="r" rtl="1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B Titr" panose="00000700000000000000" pitchFamily="2" charset="-78"/>
        </a:defRPr>
      </a:lvl1pPr>
    </p:titleStyle>
    <p:bodyStyle>
      <a:lvl1pPr marL="448056" indent="-384048" algn="r" rtl="1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u="none" kern="1200" baseline="0">
          <a:solidFill>
            <a:schemeClr val="bg2"/>
          </a:solidFill>
          <a:latin typeface="+mn-lt"/>
          <a:ea typeface="+mn-ea"/>
          <a:cs typeface="B Titr" panose="00000700000000000000" pitchFamily="2" charset="-78"/>
        </a:defRPr>
      </a:lvl1pPr>
      <a:lvl2pPr marL="822960" indent="-285750" algn="r" rtl="1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u="none" kern="1200" baseline="0">
          <a:solidFill>
            <a:schemeClr val="bg2"/>
          </a:solidFill>
          <a:latin typeface="+mn-lt"/>
          <a:ea typeface="+mn-ea"/>
          <a:cs typeface="B Titr" panose="00000700000000000000" pitchFamily="2" charset="-78"/>
        </a:defRPr>
      </a:lvl2pPr>
      <a:lvl3pPr marL="1106424" indent="-228600" algn="r" rtl="1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u="none" kern="1200" baseline="0">
          <a:solidFill>
            <a:schemeClr val="bg2"/>
          </a:solidFill>
          <a:latin typeface="+mn-lt"/>
          <a:ea typeface="+mn-ea"/>
          <a:cs typeface="B Titr" panose="00000700000000000000" pitchFamily="2" charset="-78"/>
        </a:defRPr>
      </a:lvl3pPr>
      <a:lvl4pPr marL="1371600" indent="-210312" algn="r" rtl="1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u="none" kern="1200" baseline="0">
          <a:solidFill>
            <a:schemeClr val="bg2"/>
          </a:solidFill>
          <a:latin typeface="+mn-lt"/>
          <a:ea typeface="+mn-ea"/>
          <a:cs typeface="B Titr" panose="00000700000000000000" pitchFamily="2" charset="-78"/>
        </a:defRPr>
      </a:lvl4pPr>
      <a:lvl5pPr marL="1600200" indent="-210312" algn="r" rtl="1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u="none" kern="1200" baseline="0">
          <a:solidFill>
            <a:schemeClr val="bg2"/>
          </a:solidFill>
          <a:latin typeface="+mn-lt"/>
          <a:ea typeface="+mn-ea"/>
          <a:cs typeface="B Titr" panose="00000700000000000000" pitchFamily="2" charset="-78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.mp3"/><Relationship Id="rId7" Type="http://schemas.openxmlformats.org/officeDocument/2006/relationships/notesSlide" Target="../notesSlides/notesSlide1.xml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.xml"/><Relationship Id="rId5" Type="http://schemas.openxmlformats.org/officeDocument/2006/relationships/audio" Target="../media/media2.wma"/><Relationship Id="rId4" Type="http://schemas.microsoft.com/office/2007/relationships/media" Target="../media/media2.wma"/><Relationship Id="rId9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7.m4a"/><Relationship Id="rId7" Type="http://schemas.openxmlformats.org/officeDocument/2006/relationships/image" Target="../media/image20.png"/><Relationship Id="rId2" Type="http://schemas.microsoft.com/office/2007/relationships/media" Target="../media/media7.m4a"/><Relationship Id="rId1" Type="http://schemas.openxmlformats.org/officeDocument/2006/relationships/tags" Target="../tags/tag1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audio" Target="../media/media8.m4a"/><Relationship Id="rId7" Type="http://schemas.openxmlformats.org/officeDocument/2006/relationships/image" Target="../media/image20.png"/><Relationship Id="rId2" Type="http://schemas.microsoft.com/office/2007/relationships/media" Target="../media/media8.m4a"/><Relationship Id="rId1" Type="http://schemas.openxmlformats.org/officeDocument/2006/relationships/tags" Target="../tags/tag1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9.m4a"/><Relationship Id="rId7" Type="http://schemas.openxmlformats.org/officeDocument/2006/relationships/image" Target="../media/image20.png"/><Relationship Id="rId2" Type="http://schemas.microsoft.com/office/2007/relationships/media" Target="../media/media9.m4a"/><Relationship Id="rId1" Type="http://schemas.openxmlformats.org/officeDocument/2006/relationships/tags" Target="../tags/tag12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10.m4a"/><Relationship Id="rId7" Type="http://schemas.openxmlformats.org/officeDocument/2006/relationships/image" Target="../media/image20.png"/><Relationship Id="rId2" Type="http://schemas.microsoft.com/office/2007/relationships/media" Target="../media/media10.m4a"/><Relationship Id="rId1" Type="http://schemas.openxmlformats.org/officeDocument/2006/relationships/tags" Target="../tags/tag13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11.m4a"/><Relationship Id="rId7" Type="http://schemas.openxmlformats.org/officeDocument/2006/relationships/image" Target="../media/image20.png"/><Relationship Id="rId2" Type="http://schemas.microsoft.com/office/2007/relationships/media" Target="../media/media11.m4a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2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2.m4a"/><Relationship Id="rId7" Type="http://schemas.openxmlformats.org/officeDocument/2006/relationships/image" Target="../media/image20.png"/><Relationship Id="rId2" Type="http://schemas.microsoft.com/office/2007/relationships/media" Target="../media/media12.m4a"/><Relationship Id="rId1" Type="http://schemas.openxmlformats.org/officeDocument/2006/relationships/tags" Target="../tags/tag15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6.xml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3.m4a"/><Relationship Id="rId7" Type="http://schemas.microsoft.com/office/2007/relationships/hdphoto" Target="../media/hdphoto1.wdp"/><Relationship Id="rId2" Type="http://schemas.microsoft.com/office/2007/relationships/media" Target="../media/media13.m4a"/><Relationship Id="rId1" Type="http://schemas.openxmlformats.org/officeDocument/2006/relationships/tags" Target="../tags/tag17.xml"/><Relationship Id="rId6" Type="http://schemas.openxmlformats.org/officeDocument/2006/relationships/image" Target="../media/image2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8.xml"/><Relationship Id="rId6" Type="http://schemas.microsoft.com/office/2007/relationships/hdphoto" Target="../media/hdphoto1.wdp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14.m4a"/><Relationship Id="rId7" Type="http://schemas.openxmlformats.org/officeDocument/2006/relationships/image" Target="../media/image27.png"/><Relationship Id="rId2" Type="http://schemas.microsoft.com/office/2007/relationships/media" Target="../media/media14.m4a"/><Relationship Id="rId1" Type="http://schemas.openxmlformats.org/officeDocument/2006/relationships/tags" Target="../tags/tag1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15.m4a"/><Relationship Id="rId7" Type="http://schemas.openxmlformats.org/officeDocument/2006/relationships/image" Target="../media/image27.png"/><Relationship Id="rId2" Type="http://schemas.microsoft.com/office/2007/relationships/media" Target="../media/media15.m4a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19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16.m4a"/><Relationship Id="rId7" Type="http://schemas.openxmlformats.org/officeDocument/2006/relationships/image" Target="../media/image27.png"/><Relationship Id="rId2" Type="http://schemas.microsoft.com/office/2007/relationships/media" Target="../media/media16.m4a"/><Relationship Id="rId1" Type="http://schemas.openxmlformats.org/officeDocument/2006/relationships/tags" Target="../tags/tag2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0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17.m4a"/><Relationship Id="rId7" Type="http://schemas.openxmlformats.org/officeDocument/2006/relationships/image" Target="../media/image27.png"/><Relationship Id="rId2" Type="http://schemas.microsoft.com/office/2007/relationships/media" Target="../media/media17.m4a"/><Relationship Id="rId1" Type="http://schemas.openxmlformats.org/officeDocument/2006/relationships/tags" Target="../tags/tag22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21.xml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18.m4a"/><Relationship Id="rId7" Type="http://schemas.openxmlformats.org/officeDocument/2006/relationships/image" Target="../media/image27.png"/><Relationship Id="rId12" Type="http://schemas.openxmlformats.org/officeDocument/2006/relationships/image" Target="../media/image14.png"/><Relationship Id="rId2" Type="http://schemas.microsoft.com/office/2007/relationships/media" Target="../media/media18.m4a"/><Relationship Id="rId1" Type="http://schemas.openxmlformats.org/officeDocument/2006/relationships/tags" Target="../tags/tag23.xml"/><Relationship Id="rId6" Type="http://schemas.openxmlformats.org/officeDocument/2006/relationships/image" Target="../media/image4.png"/><Relationship Id="rId11" Type="http://schemas.openxmlformats.org/officeDocument/2006/relationships/image" Target="../media/image35.png"/><Relationship Id="rId5" Type="http://schemas.openxmlformats.org/officeDocument/2006/relationships/notesSlide" Target="../notesSlides/notesSlide22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19.m4a"/><Relationship Id="rId7" Type="http://schemas.openxmlformats.org/officeDocument/2006/relationships/image" Target="../media/image27.png"/><Relationship Id="rId2" Type="http://schemas.microsoft.com/office/2007/relationships/media" Target="../media/media19.m4a"/><Relationship Id="rId1" Type="http://schemas.openxmlformats.org/officeDocument/2006/relationships/tags" Target="../tags/tag2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3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20.m4a"/><Relationship Id="rId7" Type="http://schemas.openxmlformats.org/officeDocument/2006/relationships/image" Target="../media/image27.png"/><Relationship Id="rId2" Type="http://schemas.microsoft.com/office/2007/relationships/media" Target="../media/media20.m4a"/><Relationship Id="rId1" Type="http://schemas.openxmlformats.org/officeDocument/2006/relationships/tags" Target="../tags/tag25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21.m4a"/><Relationship Id="rId7" Type="http://schemas.openxmlformats.org/officeDocument/2006/relationships/image" Target="../media/image27.png"/><Relationship Id="rId2" Type="http://schemas.microsoft.com/office/2007/relationships/media" Target="../media/media21.m4a"/><Relationship Id="rId1" Type="http://schemas.openxmlformats.org/officeDocument/2006/relationships/tags" Target="../tags/tag26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25.xml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22.m4a"/><Relationship Id="rId7" Type="http://schemas.openxmlformats.org/officeDocument/2006/relationships/image" Target="../media/image27.png"/><Relationship Id="rId2" Type="http://schemas.microsoft.com/office/2007/relationships/media" Target="../media/media22.m4a"/><Relationship Id="rId1" Type="http://schemas.openxmlformats.org/officeDocument/2006/relationships/tags" Target="../tags/tag27.xml"/><Relationship Id="rId6" Type="http://schemas.openxmlformats.org/officeDocument/2006/relationships/image" Target="../media/image4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26.xml"/><Relationship Id="rId10" Type="http://schemas.openxmlformats.org/officeDocument/2006/relationships/image" Target="../media/image42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23.m4a"/><Relationship Id="rId7" Type="http://schemas.openxmlformats.org/officeDocument/2006/relationships/image" Target="../media/image27.png"/><Relationship Id="rId2" Type="http://schemas.microsoft.com/office/2007/relationships/media" Target="../media/media23.m4a"/><Relationship Id="rId1" Type="http://schemas.openxmlformats.org/officeDocument/2006/relationships/tags" Target="../tags/tag2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7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audio" Target="../media/media24.m4a"/><Relationship Id="rId7" Type="http://schemas.openxmlformats.org/officeDocument/2006/relationships/image" Target="../media/image27.png"/><Relationship Id="rId2" Type="http://schemas.microsoft.com/office/2007/relationships/media" Target="../media/media24.m4a"/><Relationship Id="rId1" Type="http://schemas.openxmlformats.org/officeDocument/2006/relationships/tags" Target="../tags/tag29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8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4" Type="http://schemas.openxmlformats.org/officeDocument/2006/relationships/image" Target="../media/image1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0.xml"/><Relationship Id="rId5" Type="http://schemas.microsoft.com/office/2007/relationships/hdphoto" Target="../media/hdphoto2.wdp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media25.m4a"/><Relationship Id="rId7" Type="http://schemas.openxmlformats.org/officeDocument/2006/relationships/image" Target="../media/image45.png"/><Relationship Id="rId2" Type="http://schemas.microsoft.com/office/2007/relationships/media" Target="../media/media25.m4a"/><Relationship Id="rId1" Type="http://schemas.openxmlformats.org/officeDocument/2006/relationships/tags" Target="../tags/tag3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2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4.m4a"/><Relationship Id="rId7" Type="http://schemas.openxmlformats.org/officeDocument/2006/relationships/image" Target="../media/image17.jpe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5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5.m4a"/><Relationship Id="rId7" Type="http://schemas.openxmlformats.org/officeDocument/2006/relationships/image" Target="../media/image18.png"/><Relationship Id="rId2" Type="http://schemas.microsoft.com/office/2007/relationships/media" Target="../media/media5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6.m4a"/><Relationship Id="rId7" Type="http://schemas.openxmlformats.org/officeDocument/2006/relationships/image" Target="../media/image19.png"/><Relationship Id="rId2" Type="http://schemas.microsoft.com/office/2007/relationships/media" Target="../media/media6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9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arten Schellekens - Hopeful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49446" y="152400"/>
            <a:ext cx="609600" cy="609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="" xmlns:a16="http://schemas.microsoft.com/office/drawing/2014/main" id="{01BDA835-FDD7-479B-B9C4-2B54D9834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36" y="1143000"/>
            <a:ext cx="4495801" cy="1066800"/>
          </a:xfrm>
        </p:spPr>
        <p:txBody>
          <a:bodyPr anchor="t"/>
          <a:lstStyle/>
          <a:p>
            <a:pPr algn="ctr"/>
            <a:r>
              <a:rPr lang="fa-IR" sz="32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>سمينار تحقيق و تتبع نظري</a:t>
            </a:r>
            <a:r>
              <a:rPr lang="fa-IR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/>
            </a:r>
            <a:br>
              <a:rPr lang="fa-IR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</a:br>
            <a:r>
              <a:rPr lang="fa-IR" sz="14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>مدل های ایمن و کارآمد برای دریافت و پردازش اطلاعات </a:t>
            </a:r>
            <a:r>
              <a:rPr lang="fa-IR" sz="1400" dirty="0" smtClean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/>
            </a:r>
            <a:br>
              <a:rPr lang="fa-IR" sz="1400" dirty="0" smtClean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</a:br>
            <a:r>
              <a:rPr lang="fa-IR" sz="1400" dirty="0" smtClean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>از </a:t>
            </a:r>
            <a:r>
              <a:rPr lang="fa-IR" sz="14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>پایگاه های رمزگذاری شده در فضای ابری</a:t>
            </a:r>
            <a:r>
              <a:rPr lang="fa-IR" sz="36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/>
            </a:r>
            <a:br>
              <a:rPr lang="fa-IR" sz="36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</a:br>
            <a:r>
              <a:rPr lang="fa-IR" sz="20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/>
            </a:r>
            <a:br>
              <a:rPr lang="fa-IR" sz="20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</a:br>
            <a:r>
              <a:rPr lang="fa-IR" sz="20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/>
            </a:r>
            <a:br>
              <a:rPr lang="fa-IR" sz="20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</a:br>
            <a:r>
              <a:rPr lang="fa-IR" sz="20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  <a:t/>
            </a:r>
            <a:br>
              <a:rPr lang="fa-IR" sz="2000" dirty="0">
                <a:ln w="12700" cap="rnd">
                  <a:solidFill>
                    <a:schemeClr val="tx1">
                      <a:alpha val="50000"/>
                    </a:schemeClr>
                  </a:solidFill>
                </a:ln>
              </a:rPr>
            </a:br>
            <a:endParaRPr lang="en-US" dirty="0">
              <a:ln w="12700" cap="rnd">
                <a:solidFill>
                  <a:schemeClr val="tx1">
                    <a:alpha val="50000"/>
                  </a:schemeClr>
                </a:solidFill>
              </a:ln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B31CB0E0-0553-4F76-B893-A9CC81A97A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36" y="3657600"/>
            <a:ext cx="4495802" cy="3200400"/>
          </a:xfrm>
        </p:spPr>
        <p:txBody>
          <a:bodyPr>
            <a:normAutofit fontScale="62500" lnSpcReduction="20000"/>
          </a:bodyPr>
          <a:lstStyle/>
          <a:p>
            <a:pPr algn="ctr">
              <a:lnSpc>
                <a:spcPct val="160000"/>
              </a:lnSpc>
            </a:pPr>
            <a:r>
              <a:rPr lang="fa-IR" dirty="0"/>
              <a:t>استاد : دکتر سید علی رضوی </a:t>
            </a:r>
            <a:r>
              <a:rPr lang="fa-IR" dirty="0" smtClean="0"/>
              <a:t>ابراهیمی</a:t>
            </a:r>
          </a:p>
          <a:p>
            <a:pPr algn="ctr">
              <a:lnSpc>
                <a:spcPct val="160000"/>
              </a:lnSpc>
            </a:pPr>
            <a:r>
              <a:rPr lang="fa-IR" dirty="0" smtClean="0"/>
              <a:t>دانشجوی </a:t>
            </a:r>
            <a:r>
              <a:rPr lang="fa-IR" dirty="0"/>
              <a:t>ارشد: </a:t>
            </a:r>
            <a:r>
              <a:rPr lang="fa-IR" dirty="0" smtClean="0"/>
              <a:t>مجيد لطفي</a:t>
            </a:r>
            <a:endParaRPr lang="fa-IR" dirty="0"/>
          </a:p>
          <a:p>
            <a:pPr algn="ctr">
              <a:lnSpc>
                <a:spcPct val="160000"/>
              </a:lnSpc>
            </a:pPr>
            <a:r>
              <a:rPr lang="fa-IR" sz="2800" dirty="0"/>
              <a:t>دانشگاه پیام نور</a:t>
            </a:r>
          </a:p>
          <a:p>
            <a:pPr algn="ctr">
              <a:lnSpc>
                <a:spcPct val="160000"/>
              </a:lnSpc>
            </a:pPr>
            <a:r>
              <a:rPr lang="fa-IR" sz="2800" dirty="0"/>
              <a:t>دانشکده فنی مهندسی</a:t>
            </a:r>
          </a:p>
          <a:p>
            <a:pPr algn="ctr">
              <a:lnSpc>
                <a:spcPct val="160000"/>
              </a:lnSpc>
            </a:pPr>
            <a:r>
              <a:rPr lang="fa-IR" sz="2800" dirty="0"/>
              <a:t>گروه مهندسی کامپیوتر و فناوری اطلاعات</a:t>
            </a:r>
          </a:p>
          <a:p>
            <a:pPr algn="ctr">
              <a:lnSpc>
                <a:spcPct val="160000"/>
              </a:lnSpc>
            </a:pPr>
            <a:r>
              <a:rPr lang="fa-IR" dirty="0" smtClean="0"/>
              <a:t>تابستان 1400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34000" y="1066800"/>
            <a:ext cx="3657060" cy="510540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ntro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7400" y="20782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388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04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20000" numSld="999" showWhenStopped="0">
                <p:cTn id="1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4724401" y="1064387"/>
            <a:ext cx="4344966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 استراتژی‌های رمزگذاري پايگاه داده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رويكرد رمزگذاري در پايگاه داده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رويكردهای فعلي رمزگذاری در پايگاه داده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بررسي عملياتهاي اصلي پايگاه داده رمزگذاري شده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بررسي عملياتهاي جبر رابطه اي پايگاه داده رمزگذاري شده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روش هاي رمزگذاري پايگاه داده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BVSAC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BVSIT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endParaRPr lang="fa-IR" dirty="0" smtClean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0" name="Picture 2" descr="Perfecto Encryptor will encrypt your data fast and securely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27782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مقدمه فصل چهار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286000" y="1720932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86545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4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4724401" y="1064387"/>
            <a:ext cx="4344966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 استراتژی‌های رمزگذاري پايگاه داده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23622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رويكردهای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فعلي رمزگذاری در پايگاه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داده</a:t>
            </a:r>
          </a:p>
          <a:p>
            <a:pPr marL="355600" algn="just"/>
            <a:r>
              <a:rPr lang="fa-IR" sz="1800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استفاده از يك سيستم واسط بنام </a:t>
            </a:r>
            <a:r>
              <a:rPr lang="en-US" sz="1800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Query Manager</a:t>
            </a:r>
          </a:p>
          <a:p>
            <a:pPr marL="355600" algn="just"/>
            <a:r>
              <a:rPr lang="fa-IR" sz="1800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استفاده از الگوريتم </a:t>
            </a:r>
            <a:r>
              <a:rPr lang="en-US" sz="1800" dirty="0" smtClean="0"/>
              <a:t>AES-CBC</a:t>
            </a:r>
            <a:r>
              <a:rPr lang="fa-IR" sz="1800" dirty="0" smtClean="0"/>
              <a:t> </a:t>
            </a:r>
            <a:r>
              <a:rPr lang="fa-IR" sz="1800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و الگوريتم متقارن</a:t>
            </a:r>
            <a:endParaRPr lang="fa-IR" sz="1800" dirty="0" smtClean="0"/>
          </a:p>
          <a:p>
            <a:pPr marL="355600" algn="just"/>
            <a:r>
              <a:rPr lang="fa-IR" sz="1800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استفاده از </a:t>
            </a:r>
            <a:r>
              <a:rPr lang="en-US" sz="1800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Bit Vector</a:t>
            </a:r>
            <a:endParaRPr lang="fa-IR" sz="1800" dirty="0" smtClean="0">
              <a:ln w="0"/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marL="355600" algn="just"/>
            <a:r>
              <a:rPr lang="fa-IR" sz="1800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استفاده از </a:t>
            </a:r>
            <a:r>
              <a:rPr lang="en-US" sz="1800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Partition Tree</a:t>
            </a:r>
            <a:endParaRPr lang="fa-IR" sz="1800" dirty="0" smtClean="0">
              <a:ln w="0"/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algn="just"/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0" name="Picture 2" descr="Perfecto Encryptor will encrypt your data fast and securely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27782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4000" y="4204114"/>
            <a:ext cx="6965458" cy="1197798"/>
          </a:xfrm>
          <a:prstGeom prst="rect">
            <a:avLst/>
          </a:prstGeom>
        </p:spPr>
      </p:pic>
      <p:pic>
        <p:nvPicPr>
          <p:cNvPr id="4" name="رویکردفعل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969325" y="14478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9202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7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4724401" y="1064387"/>
            <a:ext cx="4344966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 استراتژی‌های رمزگذاري پايگاه داده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بررسي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عملياتهاي اصلي پايگاه داده رمزگذاري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شده</a:t>
            </a:r>
          </a:p>
          <a:p>
            <a:pPr marL="355600" algn="just"/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دستور </a:t>
            </a:r>
            <a:r>
              <a:rPr lang="en-US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Insert</a:t>
            </a:r>
          </a:p>
          <a:p>
            <a:pPr marL="355600" algn="just"/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دستور </a:t>
            </a:r>
            <a:r>
              <a:rPr lang="en-US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Select</a:t>
            </a:r>
            <a:endParaRPr lang="fa-IR" dirty="0" smtClean="0">
              <a:ln w="0"/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marL="355600" algn="just"/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دستور </a:t>
            </a:r>
            <a:r>
              <a:rPr lang="en-US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Update</a:t>
            </a:r>
          </a:p>
          <a:p>
            <a:pPr marL="355600" algn="just"/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دستور </a:t>
            </a:r>
            <a:r>
              <a:rPr lang="en-US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Delete</a:t>
            </a:r>
          </a:p>
          <a:p>
            <a:pPr marL="355600" algn="just"/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دستور </a:t>
            </a:r>
            <a:r>
              <a:rPr lang="en-US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Alter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355600" algn="just"/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355600" algn="just"/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355600" algn="just"/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355600" algn="just"/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0" name="Picture 2" descr="Perfecto Encryptor will encrypt your data fast and securely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27782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عملیات‌های اصلی پایگاه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6959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2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4724401" y="1064387"/>
            <a:ext cx="4344966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 استراتژی‌های رمزگذاري پايگاه داده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بررسي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عملياتهاي جبر رابطه اي پايگاه داده رمزگذاري شده</a:t>
            </a:r>
          </a:p>
          <a:p>
            <a:pPr marL="355600" algn="just"/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دستور </a:t>
            </a:r>
            <a:r>
              <a:rPr lang="en-US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Join</a:t>
            </a:r>
            <a:endParaRPr lang="en-US" dirty="0">
              <a:ln w="0"/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marL="355600" algn="just"/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دستور </a:t>
            </a:r>
            <a:r>
              <a:rPr lang="en-US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Union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marL="355600" algn="just"/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دستور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Intersection</a:t>
            </a:r>
          </a:p>
          <a:p>
            <a:pPr marL="355600" algn="just"/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دستور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Difference</a:t>
            </a:r>
          </a:p>
          <a:p>
            <a:pPr marL="355600" algn="just"/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عملگر </a:t>
            </a:r>
            <a:r>
              <a:rPr lang="en-US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Duplication Removal</a:t>
            </a:r>
            <a:endParaRPr lang="fa-IR" dirty="0" smtClean="0">
              <a:ln w="0"/>
              <a:solidFill>
                <a:schemeClr val="bg2">
                  <a:lumMod val="50000"/>
                </a:schemeClr>
              </a:solidFill>
              <a:cs typeface="B Nazanin" panose="00000400000000000000" pitchFamily="2" charset="-78"/>
            </a:endParaRPr>
          </a:p>
          <a:p>
            <a:pPr marL="355600" algn="just"/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عملگر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cs typeface="B Nazanin" panose="00000400000000000000" pitchFamily="2" charset="-78"/>
              </a:rPr>
              <a:t>Project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355600" algn="just"/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" name="Picture 2" descr="Perfecto Encryptor will encrypt your data fast and securely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27782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عملیات‌های جبر رابطه ا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89707" y="14478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597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0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4724401" y="1064387"/>
            <a:ext cx="4344966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 استراتژی‌های رمزگذاري پايگاه داده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</a:t>
            </a:r>
            <a:r>
              <a:rPr lang="en-US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BVSAC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2" descr="Perfecto Encryptor will encrypt your data fast and securely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27782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4777" y="1900630"/>
            <a:ext cx="6010910" cy="2933700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4154673" y="5963582"/>
            <a:ext cx="2286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a-IR"/>
          </a:p>
        </p:txBody>
      </p:sp>
      <p:pic>
        <p:nvPicPr>
          <p:cNvPr id="12" name="Picture 11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940" y="5434957"/>
            <a:ext cx="4390390" cy="1089645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13" y="5435032"/>
            <a:ext cx="3380393" cy="1057099"/>
          </a:xfrm>
          <a:prstGeom prst="rect">
            <a:avLst/>
          </a:prstGeom>
        </p:spPr>
      </p:pic>
      <p:pic>
        <p:nvPicPr>
          <p:cNvPr id="3" name="معرفی BVSAC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287064" y="25908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574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14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4724401" y="1064387"/>
            <a:ext cx="4344966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 استراتژی‌های رمزگذاري پايگاه داده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BVSIT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endParaRPr lang="fa-IR" dirty="0" smtClean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0" name="Picture 2" descr="Perfecto Encryptor will encrypt your data fast and securely!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27782"/>
            <a:ext cx="1034120" cy="103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8"/>
          <a:stretch>
            <a:fillRect/>
          </a:stretch>
        </p:blipFill>
        <p:spPr>
          <a:xfrm>
            <a:off x="1600200" y="1981200"/>
            <a:ext cx="5354955" cy="261747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3713" y="4715986"/>
            <a:ext cx="6007928" cy="1869871"/>
          </a:xfrm>
          <a:prstGeom prst="rect">
            <a:avLst/>
          </a:prstGeom>
        </p:spPr>
      </p:pic>
      <p:pic>
        <p:nvPicPr>
          <p:cNvPr id="4" name="معرفی BVSIT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581900" y="298412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0301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remium Vector | Test icon illustration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479" y="1002305"/>
            <a:ext cx="2663825" cy="266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86400" y="2133600"/>
            <a:ext cx="3616864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a-IR" sz="5400" dirty="0" smtClean="0">
                <a:cs typeface="B Titr" panose="00000700000000000000" pitchFamily="2" charset="-78"/>
              </a:rPr>
              <a:t>فصل پنجم</a:t>
            </a:r>
            <a:endParaRPr lang="en-US" sz="5400" dirty="0">
              <a:cs typeface="B Titr" panose="000007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1A4646-3DBE-406A-A504-167B5A92F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 txBox="1">
            <a:spLocks/>
          </p:cNvSpPr>
          <p:nvPr/>
        </p:nvSpPr>
        <p:spPr>
          <a:xfrm>
            <a:off x="533400" y="3298815"/>
            <a:ext cx="7811493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fa-IR" sz="6000" dirty="0">
                <a:solidFill>
                  <a:schemeClr val="accent6">
                    <a:lumMod val="50000"/>
                  </a:schemeClr>
                </a:solidFill>
              </a:rPr>
              <a:t>آزمايش و ارزيابي</a:t>
            </a:r>
            <a:endParaRPr lang="en-US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8121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تعريف آزمايش و روش ارزيابي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مدل ها بر اساس هزينه زمان درج اطلاعات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نحوه واكشي اطلاعات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ايده كاهش هزينه حجم خواندن اطلاعات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مدل ها بر اساس هزينه زمان خواندن اطلاعات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توان عملياتي مدل ها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مدل ها بر اساس هزينه اعمال تغييرات اطلاعات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مدل ها بر اساس هزينه اجراي دستورات محاسباتي بر روي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اطلاعات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آزمایش و ارزیاب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286000" y="146983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87961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مدل ها بر اساس هزينه اجراي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پيوند اطلاعات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مدل ها بر اساس هزينه بازنويسي دستورات توسط </a:t>
            </a:r>
            <a:r>
              <a:rPr lang="en-SG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QM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مدل ها بر اساس هزينه اجرا بر روي </a:t>
            </a:r>
            <a:r>
              <a:rPr lang="en-SG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QM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و </a:t>
            </a:r>
            <a:r>
              <a:rPr lang="en-SG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Cloud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مدل ها بر اساس هزينه حجم مورد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نياز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194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مدل ها بر اساس هزينه زمان درج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اطلاعات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727" y="2119914"/>
            <a:ext cx="5133975" cy="4562475"/>
          </a:xfrm>
          <a:prstGeom prst="rect">
            <a:avLst/>
          </a:prstGeom>
        </p:spPr>
      </p:pic>
      <p:pic>
        <p:nvPicPr>
          <p:cNvPr id="3" name="هزینه درج اطلاعات-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03300" y="25908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54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67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203347AF-DE76-4502-9835-68153ECAE5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C6A787AD-F76D-4189-A016-050512CE16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000" y="1447800"/>
            <a:ext cx="5951220" cy="4175887"/>
          </a:xfrm>
        </p:spPr>
        <p:txBody>
          <a:bodyPr>
            <a:normAutofit/>
          </a:bodyPr>
          <a:lstStyle/>
          <a:p>
            <a:r>
              <a:rPr lang="fa-IR" dirty="0"/>
              <a:t>فهرست</a:t>
            </a:r>
          </a:p>
          <a:p>
            <a:pPr marL="406908" indent="-342900">
              <a:buFont typeface="Wingdings" panose="05000000000000000000" pitchFamily="2" charset="2"/>
              <a:buChar char="v"/>
            </a:pPr>
            <a:r>
              <a:rPr lang="fa-IR" dirty="0" smtClean="0">
                <a:solidFill>
                  <a:schemeClr val="bg1"/>
                </a:solidFill>
              </a:rPr>
              <a:t>فصل اول </a:t>
            </a:r>
            <a:r>
              <a:rPr lang="fa-IR" dirty="0" smtClean="0"/>
              <a:t>: مقدمه و طرح مسئله</a:t>
            </a:r>
            <a:endParaRPr lang="en-US" dirty="0"/>
          </a:p>
          <a:p>
            <a:pPr marL="406908" indent="-342900"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</a:rPr>
              <a:t>فصل </a:t>
            </a:r>
            <a:r>
              <a:rPr lang="fa-IR" dirty="0" smtClean="0">
                <a:solidFill>
                  <a:schemeClr val="bg1"/>
                </a:solidFill>
              </a:rPr>
              <a:t>دوم</a:t>
            </a:r>
            <a:r>
              <a:rPr lang="fa-IR" dirty="0" smtClean="0"/>
              <a:t> </a:t>
            </a:r>
            <a:r>
              <a:rPr lang="fa-IR" dirty="0"/>
              <a:t>: </a:t>
            </a:r>
            <a:r>
              <a:rPr lang="fa-IR" dirty="0" smtClean="0"/>
              <a:t>آشنايي </a:t>
            </a:r>
            <a:r>
              <a:rPr lang="fa-IR" dirty="0"/>
              <a:t>با </a:t>
            </a:r>
            <a:r>
              <a:rPr lang="fa-IR" dirty="0" smtClean="0"/>
              <a:t>رمزگذاري</a:t>
            </a:r>
          </a:p>
          <a:p>
            <a:pPr marL="406908" indent="-342900"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</a:rPr>
              <a:t>فصل </a:t>
            </a:r>
            <a:r>
              <a:rPr lang="fa-IR" dirty="0" smtClean="0">
                <a:solidFill>
                  <a:schemeClr val="bg1"/>
                </a:solidFill>
              </a:rPr>
              <a:t>سوم</a:t>
            </a:r>
            <a:r>
              <a:rPr lang="fa-IR" dirty="0" smtClean="0"/>
              <a:t> </a:t>
            </a:r>
            <a:r>
              <a:rPr lang="fa-IR" dirty="0"/>
              <a:t>: </a:t>
            </a:r>
            <a:r>
              <a:rPr lang="fa-IR" dirty="0" smtClean="0"/>
              <a:t>رمزگذاري </a:t>
            </a:r>
            <a:r>
              <a:rPr lang="fa-IR" dirty="0"/>
              <a:t>در پايگاه داده</a:t>
            </a:r>
            <a:endParaRPr lang="en-US" dirty="0"/>
          </a:p>
          <a:p>
            <a:pPr marL="406908" indent="-342900"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</a:rPr>
              <a:t>فصل </a:t>
            </a:r>
            <a:r>
              <a:rPr lang="fa-IR" dirty="0" smtClean="0">
                <a:solidFill>
                  <a:schemeClr val="bg1"/>
                </a:solidFill>
              </a:rPr>
              <a:t>چهارم</a:t>
            </a:r>
            <a:r>
              <a:rPr lang="fa-IR" dirty="0" smtClean="0"/>
              <a:t> </a:t>
            </a:r>
            <a:r>
              <a:rPr lang="fa-IR" dirty="0"/>
              <a:t>: </a:t>
            </a:r>
            <a:r>
              <a:rPr lang="fa-IR" dirty="0" smtClean="0"/>
              <a:t>استراتژی‌های </a:t>
            </a:r>
            <a:r>
              <a:rPr lang="fa-IR" dirty="0"/>
              <a:t>رمزگذاري پايگاه داده</a:t>
            </a:r>
          </a:p>
          <a:p>
            <a:pPr marL="406908" indent="-342900"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</a:rPr>
              <a:t>فصل </a:t>
            </a:r>
            <a:r>
              <a:rPr lang="fa-IR" dirty="0" smtClean="0">
                <a:solidFill>
                  <a:schemeClr val="bg1"/>
                </a:solidFill>
              </a:rPr>
              <a:t>پنجم</a:t>
            </a:r>
            <a:r>
              <a:rPr lang="fa-IR" dirty="0" smtClean="0"/>
              <a:t> </a:t>
            </a:r>
            <a:r>
              <a:rPr lang="fa-IR" dirty="0"/>
              <a:t>: </a:t>
            </a:r>
            <a:r>
              <a:rPr lang="fa-IR" dirty="0" smtClean="0"/>
              <a:t>آزمايش </a:t>
            </a:r>
            <a:r>
              <a:rPr lang="fa-IR" dirty="0"/>
              <a:t>و ارزيابي</a:t>
            </a:r>
          </a:p>
          <a:p>
            <a:pPr marL="406908" indent="-342900"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bg1"/>
                </a:solidFill>
              </a:rPr>
              <a:t>فصل </a:t>
            </a:r>
            <a:r>
              <a:rPr lang="fa-IR" dirty="0" smtClean="0">
                <a:solidFill>
                  <a:schemeClr val="bg1"/>
                </a:solidFill>
              </a:rPr>
              <a:t>ششم</a:t>
            </a:r>
            <a:r>
              <a:rPr lang="fa-IR" dirty="0" smtClean="0"/>
              <a:t> : بحث </a:t>
            </a:r>
            <a:r>
              <a:rPr lang="fa-IR" dirty="0"/>
              <a:t>و </a:t>
            </a:r>
            <a:r>
              <a:rPr lang="fa-IR" dirty="0" smtClean="0"/>
              <a:t>پیشنهاد‌ها</a:t>
            </a:r>
            <a:endParaRPr lang="fa-IR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DE097B0-34C9-48AE-B96C-AC8EBD140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1143000"/>
            <a:ext cx="2088797" cy="20887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5CB02CB-1454-4C30-8942-0723AC0E202A}"/>
              </a:ext>
            </a:extLst>
          </p:cNvPr>
          <p:cNvSpPr txBox="1"/>
          <p:nvPr/>
        </p:nvSpPr>
        <p:spPr>
          <a:xfrm>
            <a:off x="152400" y="3231797"/>
            <a:ext cx="208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dirty="0">
                <a:solidFill>
                  <a:schemeClr val="bg2"/>
                </a:solidFill>
                <a:cs typeface="B Titr" panose="00000700000000000000" pitchFamily="2" charset="-78"/>
              </a:rPr>
              <a:t>تعداد صفحات : </a:t>
            </a:r>
            <a:r>
              <a:rPr lang="en-SG" dirty="0" smtClean="0">
                <a:solidFill>
                  <a:schemeClr val="bg2"/>
                </a:solidFill>
                <a:cs typeface="B Titr" panose="00000700000000000000" pitchFamily="2" charset="-78"/>
              </a:rPr>
              <a:t>30</a:t>
            </a:r>
            <a:endParaRPr lang="en-US" dirty="0">
              <a:solidFill>
                <a:schemeClr val="bg2"/>
              </a:solidFill>
              <a:cs typeface="B Titr" panose="00000700000000000000" pitchFamily="2" charset="-78"/>
            </a:endParaRPr>
          </a:p>
        </p:txBody>
      </p:sp>
      <p:pic>
        <p:nvPicPr>
          <p:cNvPr id="6" name="Begi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48400" y="9144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2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نحوه واكشي اطلاعات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86" y="2691011"/>
            <a:ext cx="5437823" cy="3528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آزمایش نحوه واکش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214820" y="1623223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857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ايده كاهش هزينه حجم خواندن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اطلاعات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370" y="2334985"/>
            <a:ext cx="5612028" cy="4027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ارزیابی ایده کاهش محاسبات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590800" y="1534861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417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مدل ها بر اساس هزينه زمان خواندن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اطلاعات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9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923" y="2209800"/>
            <a:ext cx="7797677" cy="192786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03" y="4185412"/>
            <a:ext cx="4197497" cy="2520188"/>
          </a:xfrm>
          <a:prstGeom prst="rect">
            <a:avLst/>
          </a:prstGeom>
        </p:spPr>
      </p:pic>
      <p:pic>
        <p:nvPicPr>
          <p:cNvPr id="3" name="ارزیابی بر اساس هزینه خواندن Select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86000" y="12954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4877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توان عملياتي مدل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ها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0" y="1676400"/>
            <a:ext cx="3970679" cy="608026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844" y="2286000"/>
            <a:ext cx="7191756" cy="1307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11"/>
          <a:stretch>
            <a:fillRect/>
          </a:stretch>
        </p:blipFill>
        <p:spPr>
          <a:xfrm>
            <a:off x="990600" y="3657600"/>
            <a:ext cx="4686935" cy="2943225"/>
          </a:xfrm>
          <a:prstGeom prst="rect">
            <a:avLst/>
          </a:prstGeom>
        </p:spPr>
      </p:pic>
      <p:pic>
        <p:nvPicPr>
          <p:cNvPr id="3" name="توان عملیات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657461" y="1002792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278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0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مدل ها بر اساس هزينه اعمال تغييرات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اطلاعات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8723" y="2286000"/>
            <a:ext cx="6402277" cy="4279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آزمایش تغییرات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95372" y="120443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2648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1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مدل ها بر اساس هزينه اجراي دستورات محاسباتي بر روي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اطلاعات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1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24112"/>
            <a:ext cx="7214807" cy="214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750872"/>
            <a:ext cx="5143500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ارزیابی دستورات محاسبات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14500" y="11430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05754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1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مدل ها بر اساس هزينه اجراي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پيوند اطلاعات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583708"/>
            <a:ext cx="3738995" cy="1447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9809" y="3276600"/>
            <a:ext cx="5107991" cy="314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هزینه پیوند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424959" y="1630002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9588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مدل ها بر اساس هزينه بازنويسي دستورات توسط </a:t>
            </a:r>
            <a:r>
              <a:rPr lang="en-SG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QM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9"/>
          <a:stretch>
            <a:fillRect/>
          </a:stretch>
        </p:blipFill>
        <p:spPr>
          <a:xfrm>
            <a:off x="2057400" y="2322796"/>
            <a:ext cx="5574729" cy="1313879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37" y="3748087"/>
            <a:ext cx="5154930" cy="2881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آزمایش بازنویسی دستور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2245063" y="1428098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73497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مدل ها بر اساس هزينه اجرا بر روي </a:t>
            </a:r>
            <a:r>
              <a:rPr lang="en-SG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QM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و </a:t>
            </a:r>
            <a:r>
              <a:rPr lang="en-SG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Cloud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90800"/>
            <a:ext cx="6275499" cy="3584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ارزیابی بر اساس qm و cloud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94507" y="1428416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675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2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آزمايش و ارزيابي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ü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ارزيابي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مدل ها بر اساس هزينه حجم مورد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نياز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" name="Picture 2" descr="Premium Vector | Test icon illustration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72571" y="665629"/>
            <a:ext cx="2001371" cy="200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1056" y="2348789"/>
            <a:ext cx="6638544" cy="4204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آزمایش حج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2460" y="141951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792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2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86400" y="2133600"/>
            <a:ext cx="3616864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a-IR" sz="5400" dirty="0" smtClean="0">
                <a:cs typeface="B Titr" panose="00000700000000000000" pitchFamily="2" charset="-78"/>
              </a:rPr>
              <a:t>فصل اول</a:t>
            </a:r>
            <a:endParaRPr lang="en-US" sz="5400" dirty="0">
              <a:cs typeface="B Titr" panose="000007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1A4646-3DBE-406A-A504-167B5A92F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 txBox="1">
            <a:spLocks/>
          </p:cNvSpPr>
          <p:nvPr/>
        </p:nvSpPr>
        <p:spPr>
          <a:xfrm>
            <a:off x="1371600" y="3298815"/>
            <a:ext cx="6973293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fa-IR" sz="6000" dirty="0" smtClean="0">
                <a:solidFill>
                  <a:schemeClr val="accent6">
                    <a:lumMod val="50000"/>
                  </a:schemeClr>
                </a:solidFill>
              </a:rPr>
              <a:t>مقدمه و طرح مسئله</a:t>
            </a:r>
            <a:endParaRPr lang="en-US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2" name="Picture 4" descr="Introduction - Graphic Design | Transparent PNG Download #1722907 - Vip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8600" y="1371600"/>
            <a:ext cx="2435225" cy="21308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0879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86400" y="2133600"/>
            <a:ext cx="3616864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a-IR" sz="5400" dirty="0" smtClean="0">
                <a:cs typeface="B Titr" panose="00000700000000000000" pitchFamily="2" charset="-78"/>
              </a:rPr>
              <a:t>فصل ششم</a:t>
            </a:r>
            <a:endParaRPr lang="en-US" sz="5400" dirty="0">
              <a:cs typeface="B Titr" panose="000007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1A4646-3DBE-406A-A504-167B5A92F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 txBox="1">
            <a:spLocks/>
          </p:cNvSpPr>
          <p:nvPr/>
        </p:nvSpPr>
        <p:spPr>
          <a:xfrm>
            <a:off x="533400" y="3298815"/>
            <a:ext cx="7811493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fa-IR" sz="6000" dirty="0">
                <a:solidFill>
                  <a:schemeClr val="accent6">
                    <a:lumMod val="50000"/>
                  </a:schemeClr>
                </a:solidFill>
              </a:rPr>
              <a:t>بحث و پیشنهاد‌ها</a:t>
            </a:r>
            <a:endParaRPr lang="en-US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2664" y="1615970"/>
            <a:ext cx="2411161" cy="18864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511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بحث و پیشنهاد‌ها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بررسي ايده اصلي پايان نامه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امكانات جديد رمزگذاري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بحث اجمالي مدل ها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ضعف و نقاط قوت پايان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نامه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نتيجه گيري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2400" y="1295400"/>
            <a:ext cx="1497141" cy="1171338"/>
          </a:xfrm>
          <a:prstGeom prst="rect">
            <a:avLst/>
          </a:prstGeom>
        </p:spPr>
      </p:pic>
      <p:pic>
        <p:nvPicPr>
          <p:cNvPr id="3" name="بحث و پیشنهاد ها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9410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منابع و مراجع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89" y="1752600"/>
            <a:ext cx="8865811" cy="4800600"/>
          </a:xfrm>
        </p:spPr>
        <p:txBody>
          <a:bodyPr>
            <a:normAutofit fontScale="40000" lnSpcReduction="20000"/>
          </a:bodyPr>
          <a:lstStyle/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R. A.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Popa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C. M. S. Redfield, N.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Zeldovich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H.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Balakrishnan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CryptDB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Processing queries on an encrypted database.”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Commun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ACM, vol. 55, no. 9, pp. 103–111, 2012.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Y. D. Jang and J. H. Kim, “A comparison of the query execution algorithms in secure database system,” Int. J.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Electr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Eng., vol. 6, no. 1, pp. 337–343, 2016.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Wang, Y. Hu, L. Chen, X. Huang, and B.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Sunar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“Exploring the feasibility of fully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homomorphic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encryption,” IEEE Trans.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Comput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., vol. 64, no. 3, pp. 698–706, 2013.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Alsirhani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Bodorik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S.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Sampalli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“Improving database security in cloud computing by fragmentation of data,” in 2017 International Conference on Computer and Applications (ICCA), 2017, pp. 43–49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Hacigümü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\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C. Li, and S.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Mehrotra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“Executing SQL over encrypted data in the database-service-provider model,” in Proceedings of the 2002 ACM SIGMOD international conference on Management of data, 2002, pp. 216–227.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Hacigümü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\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C. Li, and S.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Mehrotra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“Executing SQL over encrypted data in the database-service-provider model,” in Proceedings of the 2002 ACM SIGMOD international conference on Management of data, 2002, pp. 216–227.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Boicea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F.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Radulescu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C.-O.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Truica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C.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Costea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“Database encryption using asymmetric keys: a case study,” in 2017 21st International Conference on Control Systems and Computer Science (CSCS), 2017, pp. 317–323.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O. M. Ben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Omran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B. Panda, “A new technique to partition and manage data security in cloud databases,” in The 9th International Conference for Internet Technology and Secured Transactions (ICITST-2014), 2014, pp. 191–196.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S. Cui, M. R.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Asghar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S. D. Galbraith, and G.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Russello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“P-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McDb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Privacy-preserving search using multi-cloud encrypted databases,” in 2017 IEEE 10th International Conference on Cloud Computing (CLOUD), 2017, pp. 334–341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O. M.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Omran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“Data Partitioning Methods to Process Queries on Encrypted Databases on the Cloud,” 2016.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V. H.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Hacigumus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B. R.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S.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Mehrotra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“Query optimization in encrypted database systems.” Google Patents, Mar-2010.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V. H.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Hacigumus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B. R.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Iyer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and S.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Mehrotra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“Query optimization in encrypted database systems.” Google Patents, Mar-2010.</a:t>
            </a:r>
          </a:p>
          <a:p>
            <a:pPr marL="521208" lvl="0" indent="-457200" algn="l" rtl="0">
              <a:lnSpc>
                <a:spcPct val="120000"/>
              </a:lnSpc>
              <a:buFont typeface="+mj-lt"/>
              <a:buAutoNum type="arabicPeriod"/>
            </a:pP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“Package </a:t>
            </a:r>
            <a:r>
              <a:rPr lang="en-US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javax.crypto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.” [Online]. Available: https://docs.oracle.com/javase/7/docs/api/javax/crypto/packagesummary.html#package_description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32</a:t>
            </a:fld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228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9657C57D-9BE8-43B5-A97D-E73655A33F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2609" y="3679823"/>
            <a:ext cx="5326856" cy="1425577"/>
          </a:xfrm>
        </p:spPr>
        <p:txBody>
          <a:bodyPr/>
          <a:lstStyle/>
          <a:p>
            <a:r>
              <a:rPr lang="fa-IR" dirty="0">
                <a:ln w="12700" cmpd="sng">
                  <a:solidFill>
                    <a:schemeClr val="accent4"/>
                  </a:solidFill>
                  <a:prstDash val="solid"/>
                </a:ln>
                <a:solidFill>
                  <a:srgbClr val="002060"/>
                </a:solidFill>
              </a:rPr>
              <a:t>با تشکر از توجه شما</a:t>
            </a:r>
            <a:endParaRPr lang="en-US" dirty="0">
              <a:ln w="12700" cmpd="sng">
                <a:solidFill>
                  <a:schemeClr val="accent4"/>
                </a:solidFill>
                <a:prstDash val="solid"/>
              </a:ln>
              <a:solidFill>
                <a:srgbClr val="00206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2482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مقدمه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آشنايي با فضاي ابري و ضرورت هاي استفاده از آن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آسيب ها و مشكلات فضاي ابري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ضرورت هاي رمزگذاري پايگاه داده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طرح سوال و مسئله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ضرورت هاي تحقيق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اهداف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جمع بندي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endParaRPr lang="en-US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4" descr="Introduction - Graphic Design | Transparent PNG Download #1722907 - Vippng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1219200"/>
            <a:ext cx="1512084" cy="132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مقدمه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319970" y="798894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1057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ata encryption - Free security icons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387" y="1371600"/>
            <a:ext cx="2130425" cy="213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86400" y="2133600"/>
            <a:ext cx="3616864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a-IR" sz="5400" dirty="0" smtClean="0">
                <a:cs typeface="B Titr" panose="00000700000000000000" pitchFamily="2" charset="-78"/>
              </a:rPr>
              <a:t>فصل دوم</a:t>
            </a:r>
            <a:endParaRPr lang="en-US" sz="5400" dirty="0">
              <a:cs typeface="B Titr" panose="000007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1A4646-3DBE-406A-A504-167B5A92F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 txBox="1">
            <a:spLocks/>
          </p:cNvSpPr>
          <p:nvPr/>
        </p:nvSpPr>
        <p:spPr>
          <a:xfrm>
            <a:off x="1371600" y="3298815"/>
            <a:ext cx="6973293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fa-IR" sz="6000" dirty="0">
                <a:solidFill>
                  <a:schemeClr val="accent6">
                    <a:lumMod val="50000"/>
                  </a:schemeClr>
                </a:solidFill>
              </a:rPr>
              <a:t>آشنايي با رمزگذاري</a:t>
            </a:r>
            <a:endParaRPr lang="en-US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55727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آشنايي با رمزگذاري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تعريف رمزگذاري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انواع روش هاي رمزگذاري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رمزگذاري متقارن و الگوريتم هاي معروف آن مانند :</a:t>
            </a:r>
          </a:p>
          <a:p>
            <a:pPr marL="0" algn="just">
              <a:spcBef>
                <a:spcPts val="0"/>
              </a:spcBef>
              <a:spcAft>
                <a:spcPts val="0"/>
              </a:spcAft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   </a:t>
            </a:r>
            <a:r>
              <a:rPr lang="en-US" sz="1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Order-Preserving </a:t>
            </a:r>
            <a:r>
              <a:rPr lang="en-US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Encryption</a:t>
            </a:r>
            <a:r>
              <a:rPr lang="fa-IR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 ***   </a:t>
            </a:r>
            <a:r>
              <a:rPr lang="en-US" sz="1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Deterministic </a:t>
            </a:r>
            <a:r>
              <a:rPr lang="en-US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Encryption</a:t>
            </a:r>
          </a:p>
          <a:p>
            <a:pPr marL="0" algn="just">
              <a:spcBef>
                <a:spcPts val="0"/>
              </a:spcBef>
              <a:spcAft>
                <a:spcPts val="0"/>
              </a:spcAft>
            </a:pPr>
            <a:r>
              <a:rPr lang="fa-IR" sz="1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</a:t>
            </a:r>
            <a:r>
              <a:rPr lang="fa-IR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      </a:t>
            </a:r>
            <a:r>
              <a:rPr lang="en-US" sz="1200" dirty="0"/>
              <a:t>Advanced Encryption Standard</a:t>
            </a:r>
            <a:r>
              <a:rPr lang="fa-IR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***</a:t>
            </a:r>
            <a:r>
              <a:rPr lang="fa-IR" sz="1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</a:t>
            </a:r>
            <a:r>
              <a:rPr lang="fa-IR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</a:t>
            </a:r>
            <a:r>
              <a:rPr lang="en-US" sz="1200" dirty="0"/>
              <a:t>Blowfish</a:t>
            </a:r>
            <a:endParaRPr lang="fa-IR" sz="1200" dirty="0" smtClean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رمزگذاري نامتقارن و الگوريتم هاي معروف آن</a:t>
            </a:r>
          </a:p>
          <a:p>
            <a:pPr marL="0" algn="just">
              <a:spcBef>
                <a:spcPts val="0"/>
              </a:spcBef>
              <a:spcAft>
                <a:spcPts val="0"/>
              </a:spcAft>
            </a:pPr>
            <a:r>
              <a:rPr lang="fa-IR" sz="1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</a:t>
            </a:r>
            <a:r>
              <a:rPr lang="fa-IR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      </a:t>
            </a:r>
            <a:r>
              <a:rPr lang="en-US" sz="1200" dirty="0" err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Homomorphic</a:t>
            </a:r>
            <a:r>
              <a:rPr lang="en-US" sz="1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Encryption</a:t>
            </a:r>
            <a:r>
              <a:rPr lang="fa-IR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      </a:t>
            </a: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***</a:t>
            </a:r>
            <a:r>
              <a:rPr lang="fa-IR" sz="1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</a:t>
            </a:r>
            <a:r>
              <a:rPr lang="en-US" sz="1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Randomized Encryption</a:t>
            </a:r>
          </a:p>
          <a:p>
            <a:pPr marL="0" algn="just">
              <a:spcBef>
                <a:spcPts val="0"/>
              </a:spcBef>
              <a:spcAft>
                <a:spcPts val="0"/>
              </a:spcAft>
            </a:pPr>
            <a:r>
              <a:rPr lang="fa-IR" sz="1200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       </a:t>
            </a:r>
            <a:r>
              <a:rPr lang="en-US" sz="1200" dirty="0"/>
              <a:t>Onion </a:t>
            </a:r>
            <a:r>
              <a:rPr lang="en-US" sz="1200" dirty="0" smtClean="0"/>
              <a:t>Encryption</a:t>
            </a:r>
            <a:r>
              <a:rPr lang="fa-IR" sz="1200" dirty="0" smtClean="0"/>
              <a:t>                             </a:t>
            </a:r>
            <a:r>
              <a:rPr lang="fa-IR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***</a:t>
            </a:r>
            <a:r>
              <a:rPr lang="fa-IR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 </a:t>
            </a:r>
            <a:r>
              <a:rPr lang="en-US" sz="1200" dirty="0" smtClean="0"/>
              <a:t>RSA</a:t>
            </a:r>
            <a:endParaRPr lang="fa-IR" sz="1200" dirty="0" smtClean="0"/>
          </a:p>
          <a:p>
            <a:pPr mar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fa-IR" sz="1200" dirty="0" smtClean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          </a:t>
            </a:r>
            <a:r>
              <a:rPr lang="en-US" sz="1200" dirty="0" err="1" smtClean="0"/>
              <a:t>ElGamal</a:t>
            </a:r>
            <a:endParaRPr lang="en-US" sz="1200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0" name="Picture 2" descr="Data encryption - Free security icons"/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9932" y="1276732"/>
            <a:ext cx="1093245" cy="109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انواع رمزگذاری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642188" y="1406645"/>
            <a:ext cx="609600" cy="533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4667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61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86400" y="2133600"/>
            <a:ext cx="3616864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a-IR" sz="5400" dirty="0" smtClean="0">
                <a:cs typeface="B Titr" panose="00000700000000000000" pitchFamily="2" charset="-78"/>
              </a:rPr>
              <a:t>فصل سوم</a:t>
            </a:r>
            <a:endParaRPr lang="en-US" sz="5400" dirty="0">
              <a:cs typeface="B Titr" panose="000007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1A4646-3DBE-406A-A504-167B5A92F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 txBox="1">
            <a:spLocks/>
          </p:cNvSpPr>
          <p:nvPr/>
        </p:nvSpPr>
        <p:spPr>
          <a:xfrm>
            <a:off x="533400" y="3298815"/>
            <a:ext cx="7811493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fa-IR" sz="6000" dirty="0">
                <a:solidFill>
                  <a:schemeClr val="accent6">
                    <a:lumMod val="50000"/>
                  </a:schemeClr>
                </a:solidFill>
              </a:rPr>
              <a:t>رمزگذاري در پايگاه داده</a:t>
            </a:r>
            <a:endParaRPr lang="en-US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 descr="Free High Quality Encryption Icon PNG Transparent Background, Free Download  #15208 - FreeIcons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62" y="1520696"/>
            <a:ext cx="1714500" cy="172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857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="" xmlns:a16="http://schemas.microsoft.com/office/drawing/2014/main" id="{249FB50D-D3FF-4C9D-B418-705D4EA2D891}"/>
              </a:ext>
            </a:extLst>
          </p:cNvPr>
          <p:cNvSpPr txBox="1">
            <a:spLocks/>
          </p:cNvSpPr>
          <p:nvPr/>
        </p:nvSpPr>
        <p:spPr>
          <a:xfrm>
            <a:off x="5058039" y="1064387"/>
            <a:ext cx="4011327" cy="710247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fa-IR" sz="24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cs typeface="B Titr" panose="00000700000000000000" pitchFamily="2" charset="-78"/>
              </a:rPr>
              <a:t>رمزگذاري در پايگاه داده</a:t>
            </a:r>
            <a:endParaRPr lang="en-US" sz="2400" dirty="0">
              <a:cs typeface="B Titr" panose="00000700000000000000" pitchFamily="2" charset="-7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="" xmlns:a16="http://schemas.microsoft.com/office/drawing/2014/main" id="{7D394C99-B323-47B7-BCC2-501C0B3CA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0800" y="1752600"/>
            <a:ext cx="6324600" cy="4800600"/>
          </a:xfrm>
        </p:spPr>
        <p:txBody>
          <a:bodyPr>
            <a:normAutofit/>
          </a:bodyPr>
          <a:lstStyle/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ضرورت رمزگذاري پايگاه داده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رويكردهای فعلي رمزگذاری در پايگاه داده</a:t>
            </a: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</a:t>
            </a:r>
            <a:r>
              <a:rPr lang="en-US" dirty="0" err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CryptDB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FHOPE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P-</a:t>
            </a:r>
            <a:r>
              <a:rPr lang="en-US" dirty="0" err="1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McDb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SDB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معرفي </a:t>
            </a:r>
            <a:r>
              <a:rPr lang="en-US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CASB</a:t>
            </a:r>
            <a:endParaRPr lang="fa-IR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r>
              <a:rPr lang="fa-IR" dirty="0">
                <a:ln w="0"/>
                <a:solidFill>
                  <a:schemeClr val="bg2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B Nazanin" panose="00000400000000000000" pitchFamily="2" charset="-78"/>
              </a:rPr>
              <a:t>ساير تحقيقات</a:t>
            </a:r>
            <a:endParaRPr lang="en-US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  <a:p>
            <a:pPr marL="406908" indent="-342900" algn="just">
              <a:buFont typeface="Wingdings" panose="05000000000000000000" pitchFamily="2" charset="2"/>
              <a:buChar char="q"/>
            </a:pPr>
            <a:endParaRPr lang="en-US" dirty="0">
              <a:ln w="0"/>
              <a:solidFill>
                <a:schemeClr val="bg2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cs typeface="B Nazanin" panose="00000400000000000000" pitchFamily="2" charset="-7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6C7DFF70-CCA0-4714-A8D4-3E24AC2445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1500" y="79991"/>
            <a:ext cx="877866" cy="11244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3A9F13B3-A864-47EA-9914-524B6CB023E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" name="Picture 2" descr="Free High Quality Encryption Icon PNG Transparent Background, Free Download  #15208 - FreeIcons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31" y="1295400"/>
            <a:ext cx="1064569" cy="1070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فصل سوم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567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/>
      <p:bldP spid="9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Perfecto Encryptor will encrypt your data fast and securely!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72" y="1337594"/>
            <a:ext cx="2015206" cy="2015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86400" y="2133600"/>
            <a:ext cx="3616864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fa-IR" sz="5400" dirty="0" smtClean="0">
                <a:cs typeface="B Titr" panose="00000700000000000000" pitchFamily="2" charset="-78"/>
              </a:rPr>
              <a:t>فصل چهارم</a:t>
            </a:r>
            <a:endParaRPr lang="en-US" sz="5400" dirty="0">
              <a:cs typeface="B Titr" panose="00000700000000000000" pitchFamily="2" charset="-78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BD1A4646-3DBE-406A-A504-167B5A92F7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Title 3">
            <a:extLst>
              <a:ext uri="{FF2B5EF4-FFF2-40B4-BE49-F238E27FC236}">
                <a16:creationId xmlns="" xmlns:a16="http://schemas.microsoft.com/office/drawing/2014/main" id="{0D213B8E-B257-46B0-AD6E-8769531E79AF}"/>
              </a:ext>
            </a:extLst>
          </p:cNvPr>
          <p:cNvSpPr txBox="1">
            <a:spLocks/>
          </p:cNvSpPr>
          <p:nvPr/>
        </p:nvSpPr>
        <p:spPr>
          <a:xfrm>
            <a:off x="533400" y="3298815"/>
            <a:ext cx="7811493" cy="1017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182880" algn="r" rtl="1" eaLnBrk="1" latinLnBrk="0" hangingPunct="1">
              <a:spcBef>
                <a:spcPct val="0"/>
              </a:spcBef>
              <a:buNone/>
              <a:defRPr sz="4000" b="1" kern="1200">
                <a:ln w="6350">
                  <a:noFill/>
                </a:ln>
                <a:solidFill>
                  <a:schemeClr val="accent1"/>
                </a:solidFill>
                <a:effectLst/>
                <a:latin typeface="+mj-lt"/>
                <a:ea typeface="+mj-ea"/>
                <a:cs typeface="B Titr" panose="00000700000000000000" pitchFamily="2" charset="-78"/>
              </a:defRPr>
            </a:lvl1pPr>
          </a:lstStyle>
          <a:p>
            <a:r>
              <a:rPr lang="fa-IR" sz="6000" dirty="0">
                <a:solidFill>
                  <a:schemeClr val="accent6">
                    <a:lumMod val="50000"/>
                  </a:schemeClr>
                </a:solidFill>
              </a:rPr>
              <a:t> استراتژی‌های رمزگذاري </a:t>
            </a:r>
            <a:r>
              <a:rPr lang="fa-IR" sz="6000" dirty="0" smtClean="0">
                <a:solidFill>
                  <a:schemeClr val="accent6">
                    <a:lumMod val="50000"/>
                  </a:schemeClr>
                </a:solidFill>
              </a:rPr>
              <a:t>					  پايگاه </a:t>
            </a:r>
            <a:r>
              <a:rPr lang="fa-IR" sz="6000" dirty="0">
                <a:solidFill>
                  <a:schemeClr val="accent6">
                    <a:lumMod val="50000"/>
                  </a:schemeClr>
                </a:solidFill>
              </a:rPr>
              <a:t>داده</a:t>
            </a:r>
            <a:endParaRPr lang="en-US" sz="60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81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LMS_API_VERSION" val="SCORM 2004 (2nd edition)"/>
  <p:tag name="ISPRING_ULTRA_SCORM_COURSE_ID" val="FC08F76E-5617-4473-8C59-821B26C2E25B"/>
  <p:tag name="ISPRING_CMI5_LAUNCH_METHOD" val="any window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CLOUDFOLDERID" val="1"/>
  <p:tag name="ISPRINGONLINEFOLDERID" val="1"/>
  <p:tag name="ISPRING_OUTPUT_FOLDER" val="[[&quot;\uFFFD=\nN{CDE45690-4690-460D-99AD-5C7A12CB6682}&quot;,&quot;C:\\Users\\MKV\\Desktop\\فصل 1 پایگاه داده&quot;]]"/>
  <p:tag name="ISPRING_PUBLISH_SETTINGS" val="{&quot;commonSettings&quot;:{&quot;webSettings&quot;:{&quot;useMobileViewer&quot;:&quot;T_FALSE&quot;},&quot;lmsSettings&quot;:{&quot;useMobileViewer&quot;:&quot;T_FALSE&quot;},&quot;cloudSettings&quot;:{&quot;useMobileViewer&quot;:&quot;T_FALSE&quot;},&quot;ispringLmsSettings&quot;:{&quot;useMobileViewer&quot;:&quot;T_FALSE&quot;},&quot;playerId&quot;:&quot;universal&quot;,&quot;studioSettings&quot;:{&quot;useMobileViewer&quot;:&quot;T_FALSE&quot;}},&quot;advancedSettings&quot;:{&quot;enableTextAllocation&quot;:&quot;T_TRUE&quot;,&quot;viewingFromLocalDrive&quot;:&quot;T_TRUE&quot;,&quot;contentScale&quot;:75,&quot;contentScaleMode&quot;:&quot;SCALE&quot;},&quot;accessibilitySettings&quot;:{&quot;enabled&quot;:&quot;T_FALSE&quot;},&quot;compressionSettings&quot;:{&quot;imageSettings&quot;:{&quot;jpegQuality&quot;:70,&quot;optimizeImageForResolution&quot;:&quot;T_FALSE&quot;},&quot;audioQuality&quot;:70,&quot;videoQuality&quot;:65},&quot;protectionSettings&quot;:{&quot;watermarkEnabled&quot;:&quot;T_FALSE&quot;,&quot;watermarkPosition&quot;:&quot;MIDDLE_CENTER&quot;,&quot;openWatermarkUrl&quot;:&quot;T_FALSE&quot;,&quot;openWatermarkWebPageInNewWindow&quot;:&quot;T_FALSE&quot;,&quot;displayAfterEnabled&quot;:&quot;T_FALSE&quot;,&quot;displayUntilEnabled&quot;:&quot;T_FALSE&quot;,&quot;domainRestrictionEnabled&quot;:&quot;T_FALSE&quot;,&quot;enablePassword&quot;:&quot;T_FALSE&quot;},&quot;videoSettings&quot;:{&quot;videoCompressionSettings&quot;:{&quot;audioQuality&quot;:70,&quot;videoQuality&quot;:75},&quot;secondsOnEachSlide&quot;:5,&quot;hostingSettings&quot;:{}},&quot;ispringOnlineSettings&quot;:{&quot;onlineDestinationFolderId&quot;:&quot;1&quot;},&quot;cloudSettings&quot;:{&quot;onlineDestinationFolderId&quot;:&quot;1&quot;},&quot;wordSettings&quot;:{&quot;printCopies&quot;:1},&quot;studioSettings&quot;:{&quot;onlineDestinationFolderId&quot;:&quot;1&quot;}}"/>
  <p:tag name="ISPRING_SCORM_RATE_SLIDES" val="0"/>
  <p:tag name="ISPRING_SCORM_RATE_QUIZZES" val="0"/>
  <p:tag name="ISPRING_SCORM_PASSING_SCORE" val="0.000000"/>
  <p:tag name="ISPRING_CURRENT_PLAYER_ID" val="universal"/>
  <p:tag name="ISPRING_PRESENTATION_TITLE" val="1"/>
  <p:tag name="ISPRING_FIRST_PUBLISH" val="1"/>
  <p:tag name="ISPRING_UUID" val="{4B1DB4FC-37A5-4E0E-8E34-512E734129AF}"/>
  <p:tag name="ISPRING_RESOURCE_FOLDER" val="C:\Users\MKV\Desktop\فصل 1 پایگاه داده\1\"/>
  <p:tag name="ISPRING_PRESENTATION_PATH" val="C:\Users\MKV\Desktop\فصل 1 پایگاه داده\1.pptx"/>
  <p:tag name="ISPRING_PROJECT_VERSION" val="9.3"/>
  <p:tag name="ISPRING_PROJECT_FOLDER_UPDATED" val="1"/>
  <p:tag name="ISPRING_SCREEN_RECS_UPDATED" val="C:\Users\MKV\Desktop\فصل 1 پایگاه داده\1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B0411B-8CE6-451E-A379-67286781B423}:25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1099F307-5651-441F-A4A0-933F6788782D}:25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B0411B-8CE6-451E-A379-67286781B423}:25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B0411B-8CE6-451E-A379-67286781B423}:25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8A528A1-B38A-4972-8838-CCCE4A461F72}:30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B0411B-8CE6-451E-A379-67286781B423}:25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B0411B-8CE6-451E-A379-67286781B423}:25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445ECAE4-15B5-49F1-B3AD-E6CDC3966633}:25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UID" val="{08B0411B-8CE6-451E-A379-67286781B423}:25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167107_Project status report_RVA_v3.potx" id="{4F81F982-6C51-4092-B8D8-4B9E627EB026}" vid="{408BF7D7-5259-4FB8-AB61-68B3FB5EAB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AD0D4C-03C4-489C-932A-66E2D74FA6D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CB47EFB-BDBB-4CE5-A848-1507BE3B7989}">
  <ds:schemaRefs>
    <ds:schemaRef ds:uri="http://schemas.microsoft.com/office/infopath/2007/PartnerControls"/>
    <ds:schemaRef ds:uri="http://schemas.microsoft.com/office/2006/documentManagement/types"/>
    <ds:schemaRef ds:uri="http://purl.org/dc/dcmitype/"/>
    <ds:schemaRef ds:uri="71af3243-3dd4-4a8d-8c0d-dd76da1f02a5"/>
    <ds:schemaRef ds:uri="http://schemas.openxmlformats.org/package/2006/metadata/core-properties"/>
    <ds:schemaRef ds:uri="http://www.w3.org/XML/1998/namespace"/>
    <ds:schemaRef ds:uri="http://purl.org/dc/elements/1.1/"/>
    <ds:schemaRef ds:uri="16c05727-aa75-4e4a-9b5f-8a80a1165891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DC31EBE-A492-4CE5-9650-1E2C8FDDD7C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Project status report</Template>
  <TotalTime>3294</TotalTime>
  <Words>1209</Words>
  <Application>Microsoft Office PowerPoint</Application>
  <PresentationFormat>On-screen Show (4:3)</PresentationFormat>
  <Paragraphs>209</Paragraphs>
  <Slides>33</Slides>
  <Notes>32</Notes>
  <HiddenSlides>0</HiddenSlides>
  <MMClips>25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Arial</vt:lpstr>
      <vt:lpstr>B Nazanin</vt:lpstr>
      <vt:lpstr>B Titr</vt:lpstr>
      <vt:lpstr>Badr</vt:lpstr>
      <vt:lpstr>Calibri</vt:lpstr>
      <vt:lpstr>Segoe UI</vt:lpstr>
      <vt:lpstr>Tahoma</vt:lpstr>
      <vt:lpstr>Wingdings</vt:lpstr>
      <vt:lpstr>Wingdings 2</vt:lpstr>
      <vt:lpstr>Verve</vt:lpstr>
      <vt:lpstr>سمينار تحقيق و تتبع نظري مدل های ایمن و کارآمد برای دریافت و پردازش اطلاعات  از پایگاه های رمزگذاری شده در فضای ابری    </vt:lpstr>
      <vt:lpstr>PowerPoint Presentation</vt:lpstr>
      <vt:lpstr>فصل اول</vt:lpstr>
      <vt:lpstr>PowerPoint Presentation</vt:lpstr>
      <vt:lpstr>فصل دوم</vt:lpstr>
      <vt:lpstr>PowerPoint Presentation</vt:lpstr>
      <vt:lpstr>فصل سوم</vt:lpstr>
      <vt:lpstr>PowerPoint Presentation</vt:lpstr>
      <vt:lpstr>فصل چهارم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فصل پنجم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فصل ششم</vt:lpstr>
      <vt:lpstr>PowerPoint Presentation</vt:lpstr>
      <vt:lpstr>PowerPoint Presentation</vt:lpstr>
      <vt:lpstr>با تشکر از توجه شما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>Mohsen Karzari</dc:creator>
  <cp:lastModifiedBy>majid lotfi</cp:lastModifiedBy>
  <cp:revision>497</cp:revision>
  <dcterms:created xsi:type="dcterms:W3CDTF">2021-04-09T19:15:42Z</dcterms:created>
  <dcterms:modified xsi:type="dcterms:W3CDTF">2021-08-25T20:26:31Z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